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5" autoAdjust="0"/>
    <p:restoredTop sz="88125" autoAdjust="0"/>
  </p:normalViewPr>
  <p:slideViewPr>
    <p:cSldViewPr snapToGrid="0">
      <p:cViewPr varScale="1">
        <p:scale>
          <a:sx n="83" d="100"/>
          <a:sy n="83" d="100"/>
        </p:scale>
        <p:origin x="12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CE563-ACF0-4D58-8ADD-4162C9A0D55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00F8A-4115-465A-BF5F-1A08D06CF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32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2019 ISEF finalists with Headmaster Dr. Susan Caffery and Katrina Cantrell</a:t>
            </a:r>
          </a:p>
          <a:p>
            <a:r>
              <a:rPr lang="en-US" dirty="0"/>
              <a:t>We are in our 30</a:t>
            </a:r>
            <a:r>
              <a:rPr lang="en-US" baseline="30000" dirty="0"/>
              <a:t>th</a:t>
            </a:r>
            <a:r>
              <a:rPr lang="en-US" dirty="0"/>
              <a:t> year as the Academy of Science and Technology in Conroe ISD</a:t>
            </a:r>
          </a:p>
          <a:p>
            <a:r>
              <a:rPr lang="en-US" dirty="0"/>
              <a:t>In 2019, we took ten students (nine projects) to the International Science Fair in Phoenix, AZ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00F8A-4115-465A-BF5F-1A08D06CFB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29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students receive one hour of local credit for their participation.  Since Research is an actual class, we are able to enroll them in a Canvas course to provide structure and documentation.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00F8A-4115-465A-BF5F-1A08D06CFB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17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each fair, include registration information, checklists, rules and guidelines as well as the scoring rubrics.  Also specific information such as hotel info, dress code for each event, schedules,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00F8A-4115-465A-BF5F-1A08D06CFB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59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two of our Best of Show winners from last year’s state fair.  Those smiles make it all pay off!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00F8A-4115-465A-BF5F-1A08D06CFB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8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64AFC-4989-4E38-BC9E-03B2F9C0D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849" y="2567353"/>
            <a:ext cx="8791575" cy="949643"/>
          </a:xfrm>
        </p:spPr>
        <p:txBody>
          <a:bodyPr>
            <a:normAutofit/>
          </a:bodyPr>
          <a:lstStyle/>
          <a:p>
            <a:r>
              <a:rPr lang="en-US" dirty="0"/>
              <a:t>Teachers as sponsors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58AFD1-5AAB-41A5-9473-B606DD687E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89895" y="3679410"/>
            <a:ext cx="8791575" cy="653439"/>
          </a:xfrm>
        </p:spPr>
        <p:txBody>
          <a:bodyPr>
            <a:normAutofit/>
          </a:bodyPr>
          <a:lstStyle/>
          <a:p>
            <a:r>
              <a:rPr lang="en-US" sz="3200" dirty="0" err="1"/>
              <a:t>MentorING</a:t>
            </a:r>
            <a:r>
              <a:rPr lang="en-US" sz="3200" dirty="0"/>
              <a:t> a student for science fair</a:t>
            </a:r>
          </a:p>
        </p:txBody>
      </p:sp>
    </p:spTree>
    <p:extLst>
      <p:ext uri="{BB962C8B-B14F-4D97-AF65-F5344CB8AC3E}">
        <p14:creationId xmlns:p14="http://schemas.microsoft.com/office/powerpoint/2010/main" val="2486914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1908D-6F62-40E2-84C6-FCC60E223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we are</a:t>
            </a:r>
          </a:p>
        </p:txBody>
      </p:sp>
      <p:pic>
        <p:nvPicPr>
          <p:cNvPr id="6" name="Picture Placeholder 5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14FC6DEC-91DB-4937-BE80-2A6020485EF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27803" b="27803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19C823-0EE4-4659-BE72-00539659221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Conroe ISD Academy of Science &amp; Technology</a:t>
            </a:r>
          </a:p>
        </p:txBody>
      </p:sp>
    </p:spTree>
    <p:extLst>
      <p:ext uri="{BB962C8B-B14F-4D97-AF65-F5344CB8AC3E}">
        <p14:creationId xmlns:p14="http://schemas.microsoft.com/office/powerpoint/2010/main" val="866017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3CE3E-5530-4371-B777-5CAA2FCC3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109" y="1001068"/>
            <a:ext cx="9905998" cy="685800"/>
          </a:xfrm>
        </p:spPr>
        <p:txBody>
          <a:bodyPr>
            <a:normAutofit/>
          </a:bodyPr>
          <a:lstStyle/>
          <a:p>
            <a:r>
              <a:rPr lang="en-US" sz="4000" dirty="0"/>
              <a:t>What we do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7443F-6239-42D0-921B-18357EC5B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1" y="2315720"/>
            <a:ext cx="3480180" cy="2855412"/>
          </a:xfrm>
        </p:spPr>
        <p:txBody>
          <a:bodyPr/>
          <a:lstStyle/>
          <a:p>
            <a:r>
              <a:rPr lang="en-US" sz="3200" b="1" dirty="0"/>
              <a:t>Communication</a:t>
            </a: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Advisory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Canvas LMS Course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REMIND App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Individual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Email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D87876-BDCF-4516-8F20-F44ABAF43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68742" y="2315720"/>
            <a:ext cx="3184385" cy="2259121"/>
          </a:xfrm>
        </p:spPr>
        <p:txBody>
          <a:bodyPr/>
          <a:lstStyle/>
          <a:p>
            <a:r>
              <a:rPr lang="en-US" sz="3200" b="1" dirty="0"/>
              <a:t>Commitment</a:t>
            </a: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Contract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Grade on Report Card</a:t>
            </a: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EEB9F75-AF4F-4D12-A87D-B26C0B5610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53127" y="2315720"/>
            <a:ext cx="3634718" cy="3362179"/>
          </a:xfrm>
        </p:spPr>
        <p:txBody>
          <a:bodyPr/>
          <a:lstStyle/>
          <a:p>
            <a:r>
              <a:rPr lang="en-US" sz="3200" b="1" dirty="0"/>
              <a:t>Support</a:t>
            </a: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Lab Space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Supervision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Research Assistance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Encouragement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247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C37E0-D0BB-4413-8D23-A15637648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015218"/>
          </a:xfrm>
        </p:spPr>
        <p:txBody>
          <a:bodyPr/>
          <a:lstStyle/>
          <a:p>
            <a:r>
              <a:rPr lang="en-US" dirty="0"/>
              <a:t>Advisory Meetings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6C6073-102F-40F0-B2D4-F9EE467973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282663" y="1681087"/>
            <a:ext cx="4407719" cy="3770142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Bimonthly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Attendance is mandatory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During 25 minute flex period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Help with deadlines &amp; time management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Updates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62F51D7-D71E-4FE7-930C-28D40F0357C1}"/>
              </a:ext>
            </a:extLst>
          </p:cNvPr>
          <p:cNvSpPr txBox="1">
            <a:spLocks/>
          </p:cNvSpPr>
          <p:nvPr/>
        </p:nvSpPr>
        <p:spPr>
          <a:xfrm>
            <a:off x="6745773" y="1807696"/>
            <a:ext cx="4407719" cy="38264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Instructions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Pep talks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Help with specific topics: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Journaling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APA style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Abstract writing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0888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1AFA9-AE7F-447B-B34F-FFB85DD4F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937846"/>
          </a:xfrm>
        </p:spPr>
        <p:txBody>
          <a:bodyPr>
            <a:normAutofit/>
          </a:bodyPr>
          <a:lstStyle/>
          <a:p>
            <a:r>
              <a:rPr lang="en-US" dirty="0"/>
              <a:t>Canvas course enrollment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63207F-201C-4671-B210-300B1260F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905" y="1760060"/>
            <a:ext cx="3196899" cy="685800"/>
          </a:xfrm>
        </p:spPr>
        <p:txBody>
          <a:bodyPr/>
          <a:lstStyle/>
          <a:p>
            <a:r>
              <a:rPr lang="en-US" sz="2800" b="1" dirty="0" err="1"/>
              <a:t>Lms</a:t>
            </a:r>
            <a:r>
              <a:rPr lang="en-US" sz="2800" b="1" dirty="0"/>
              <a:t> system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85E872-9333-4E91-86C0-D9D354655D75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141413" y="2445860"/>
            <a:ext cx="3208735" cy="2430936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Content accessible by students anytime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Platform for uploading assignments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Calendar for Important dates</a:t>
            </a:r>
          </a:p>
          <a:p>
            <a:endParaRPr lang="en-US" sz="24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4BB5EB-52EC-4892-BF5D-9F0DD1C1714F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517708" y="2449032"/>
            <a:ext cx="3195830" cy="243093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Reference Materials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Registration Forms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F19B151-4B34-4FAD-A32F-7DDBF57B1331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865937" y="2445860"/>
            <a:ext cx="3194968" cy="243093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Announcements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Allows for rubrics and assessments</a:t>
            </a:r>
          </a:p>
        </p:txBody>
      </p:sp>
    </p:spTree>
    <p:extLst>
      <p:ext uri="{BB962C8B-B14F-4D97-AF65-F5344CB8AC3E}">
        <p14:creationId xmlns:p14="http://schemas.microsoft.com/office/powerpoint/2010/main" val="2476781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C41CE-B95D-44FE-BDB4-EDCA9D686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876" y="220471"/>
            <a:ext cx="8332610" cy="1043354"/>
          </a:xfrm>
        </p:spPr>
        <p:txBody>
          <a:bodyPr/>
          <a:lstStyle/>
          <a:p>
            <a:r>
              <a:rPr lang="en-US" dirty="0"/>
              <a:t>Course outline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20A374-9747-4170-9D1B-6ED6EF81F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322" y="1415397"/>
            <a:ext cx="3196899" cy="685800"/>
          </a:xfrm>
        </p:spPr>
        <p:txBody>
          <a:bodyPr/>
          <a:lstStyle/>
          <a:p>
            <a:r>
              <a:rPr lang="en-US" sz="2800" b="1" dirty="0"/>
              <a:t>Introductory</a:t>
            </a:r>
            <a:r>
              <a:rPr lang="en-US" sz="2800" dirty="0"/>
              <a:t>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9248C-6782-44D5-B865-A531D9DED444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902830" y="2101197"/>
            <a:ext cx="4274081" cy="413782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Read Success With Science: The Winner’s Guide to High School Research by Shiv </a:t>
            </a:r>
            <a:r>
              <a:rPr lang="en-US" sz="2400" dirty="0" err="1"/>
              <a:t>Gaglani</a:t>
            </a:r>
            <a:r>
              <a:rPr lang="en-US" sz="2400" dirty="0"/>
              <a:t> (Amazon Kindle)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How to Prepare and Annotated Bibliography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APA Format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Guidelines for Selection Essays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383138-F98E-4CA6-85FC-E23879EB39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26712" y="1418569"/>
            <a:ext cx="3184385" cy="685800"/>
          </a:xfrm>
        </p:spPr>
        <p:txBody>
          <a:bodyPr/>
          <a:lstStyle/>
          <a:p>
            <a:r>
              <a:rPr lang="en-US" sz="2800" b="1" dirty="0"/>
              <a:t>Research plan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46916C1-475C-493B-8EDA-A468EB809F94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5116159" y="2104369"/>
            <a:ext cx="3195830" cy="2430936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Basics of a Research Plan (Society for Science)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Basics of Experimenting, Collecting, &amp; Recording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0105B03-7B2A-436A-9C67-BAD8846D0D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64388" y="1415397"/>
            <a:ext cx="3194968" cy="685800"/>
          </a:xfrm>
        </p:spPr>
        <p:txBody>
          <a:bodyPr/>
          <a:lstStyle/>
          <a:p>
            <a:r>
              <a:rPr lang="en-US" sz="2800" b="1" dirty="0"/>
              <a:t>Using </a:t>
            </a:r>
            <a:r>
              <a:rPr lang="en-US" sz="2800" b="1" dirty="0" err="1"/>
              <a:t>Scienteer</a:t>
            </a:r>
            <a:endParaRPr lang="en-US" sz="2800" b="1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03A48BA-0584-436C-9386-50AEAF330D8C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8464388" y="2101197"/>
            <a:ext cx="3194968" cy="243093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Online Questions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Project Category Comparisons for Fairs</a:t>
            </a:r>
          </a:p>
        </p:txBody>
      </p:sp>
    </p:spTree>
    <p:extLst>
      <p:ext uri="{BB962C8B-B14F-4D97-AF65-F5344CB8AC3E}">
        <p14:creationId xmlns:p14="http://schemas.microsoft.com/office/powerpoint/2010/main" val="1165251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512E80-3C0A-48B8-B51F-9C3479FF4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7003" y="1928875"/>
            <a:ext cx="3196899" cy="685800"/>
          </a:xfrm>
        </p:spPr>
        <p:txBody>
          <a:bodyPr/>
          <a:lstStyle/>
          <a:p>
            <a:r>
              <a:rPr lang="en-US" sz="2800" b="1" dirty="0"/>
              <a:t>LAB ITEMS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1A7410-FCB2-4BDC-AED9-BA8FBC61C443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043511" y="2614675"/>
            <a:ext cx="3208735" cy="2430936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Lab Notebook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Open Lab Guidelines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Order Forms for Supplies: chemicals &amp; display boards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F3CDA5-E11F-4765-AD9E-EC1153DC88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30359" y="1932047"/>
            <a:ext cx="3184385" cy="685800"/>
          </a:xfrm>
        </p:spPr>
        <p:txBody>
          <a:bodyPr/>
          <a:lstStyle/>
          <a:p>
            <a:r>
              <a:rPr lang="en-US" sz="2800" b="1" dirty="0"/>
              <a:t>Research paper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D3C1555-6BE1-42FB-B47A-1EFB05E74C5A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419806" y="2617847"/>
            <a:ext cx="3195830" cy="243093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Instructions for Writing Paper – taken from Publication Manual of the APA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B1F2CF7-87AC-450E-8762-7B9D26701F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68035" y="1928875"/>
            <a:ext cx="3194968" cy="685800"/>
          </a:xfrm>
        </p:spPr>
        <p:txBody>
          <a:bodyPr/>
          <a:lstStyle/>
          <a:p>
            <a:r>
              <a:rPr lang="en-US" sz="2800" b="1" dirty="0"/>
              <a:t>Display &amp; safety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8EB57D8-B15F-4EAC-811F-9345661A33A9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768035" y="2614675"/>
            <a:ext cx="3194968" cy="243093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Project sizes, photo requirements,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Local Fair rules should be the same as those for SEFH &amp; ISEF </a:t>
            </a:r>
          </a:p>
        </p:txBody>
      </p:sp>
    </p:spTree>
    <p:extLst>
      <p:ext uri="{BB962C8B-B14F-4D97-AF65-F5344CB8AC3E}">
        <p14:creationId xmlns:p14="http://schemas.microsoft.com/office/powerpoint/2010/main" val="2779448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31288-0105-4E98-BFEC-A02606562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2483" y="1274726"/>
            <a:ext cx="4266657" cy="685800"/>
          </a:xfrm>
        </p:spPr>
        <p:txBody>
          <a:bodyPr/>
          <a:lstStyle/>
          <a:p>
            <a:r>
              <a:rPr lang="en-US" sz="2800" b="1" dirty="0"/>
              <a:t>Project display boards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494B99-8AAB-4D8D-8993-8681B63D0C1A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228992" y="1960526"/>
            <a:ext cx="3807240" cy="2430936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Powerful Project Boards PPT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Poster making 101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Scientific Poster Advice- </a:t>
            </a:r>
            <a:r>
              <a:rPr lang="en-US" sz="2400" dirty="0" err="1"/>
              <a:t>Purringtom</a:t>
            </a:r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C8B799-30B5-449B-B810-CDD86B44C9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35156" y="1277898"/>
            <a:ext cx="4401547" cy="685800"/>
          </a:xfrm>
        </p:spPr>
        <p:txBody>
          <a:bodyPr/>
          <a:lstStyle/>
          <a:p>
            <a:r>
              <a:rPr lang="en-US" sz="2800" b="1" dirty="0"/>
              <a:t>Modules for each fair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4802822-F1EE-47BD-AFA5-76E144D34CD5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107930" y="1963697"/>
            <a:ext cx="4766397" cy="3494567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SCITECH- our local fair by EFTA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Science &amp; Engineering Fair of Houston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Texas State Science &amp; Engineering Fair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International Science &amp; Engineering Fair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5446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DCBAF-50FA-4FF9-B91D-76CABC8AD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5397" y="509282"/>
            <a:ext cx="5934508" cy="597877"/>
          </a:xfrm>
        </p:spPr>
        <p:txBody>
          <a:bodyPr/>
          <a:lstStyle/>
          <a:p>
            <a:r>
              <a:rPr lang="en-US" dirty="0"/>
              <a:t>Teacher as a Mentor</a:t>
            </a:r>
          </a:p>
        </p:txBody>
      </p:sp>
      <p:pic>
        <p:nvPicPr>
          <p:cNvPr id="6" name="Picture Placeholder 5" descr="A person wearing a suit and tie smiling at the camera&#10;&#10;Description automatically generated">
            <a:extLst>
              <a:ext uri="{FF2B5EF4-FFF2-40B4-BE49-F238E27FC236}">
                <a16:creationId xmlns:a16="http://schemas.microsoft.com/office/drawing/2014/main" id="{5523D9EF-DF94-44D3-937D-0C33BBA1E13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23460" r="23460"/>
          <a:stretch>
            <a:fillRect/>
          </a:stretch>
        </p:blipFill>
        <p:spPr>
          <a:xfrm>
            <a:off x="7556568" y="968328"/>
            <a:ext cx="3666690" cy="5181599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EE08B0-0959-4C94-BF05-EA190849E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992" y="1223889"/>
            <a:ext cx="5934511" cy="5124829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For students doing work in your lab, under your direct supervision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Help with narrowing the focus of the research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Read plan, suggest refinements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Help student to understand related literature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Check &amp; double check safety concerns such as SDS &amp; PPE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Provide positive feedback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3949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130</TotalTime>
  <Words>462</Words>
  <Application>Microsoft Office PowerPoint</Application>
  <PresentationFormat>Widescreen</PresentationFormat>
  <Paragraphs>93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Tw Cen MT</vt:lpstr>
      <vt:lpstr>Circuit</vt:lpstr>
      <vt:lpstr>Teachers as sponsors</vt:lpstr>
      <vt:lpstr>Who we are</vt:lpstr>
      <vt:lpstr>What we do</vt:lpstr>
      <vt:lpstr>Advisory Meetings</vt:lpstr>
      <vt:lpstr>Canvas course enrollment</vt:lpstr>
      <vt:lpstr>Course outline</vt:lpstr>
      <vt:lpstr>PowerPoint Presentation</vt:lpstr>
      <vt:lpstr>PowerPoint Presentation</vt:lpstr>
      <vt:lpstr>Teacher as a Mentor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Teachers as sponsors</dc:title>
  <dc:creator>Katrina Cantrell</dc:creator>
  <cp:lastModifiedBy>Katrina Cantrell</cp:lastModifiedBy>
  <cp:revision>20</cp:revision>
  <dcterms:created xsi:type="dcterms:W3CDTF">2019-09-13T23:55:57Z</dcterms:created>
  <dcterms:modified xsi:type="dcterms:W3CDTF">2019-09-14T02:31:25Z</dcterms:modified>
</cp:coreProperties>
</file>