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66" r:id="rId4"/>
    <p:sldId id="272" r:id="rId5"/>
    <p:sldId id="273" r:id="rId6"/>
    <p:sldId id="270" r:id="rId7"/>
    <p:sldId id="274" r:id="rId8"/>
    <p:sldId id="269" r:id="rId9"/>
    <p:sldId id="275" r:id="rId10"/>
    <p:sldId id="276" r:id="rId11"/>
    <p:sldId id="267" r:id="rId12"/>
    <p:sldId id="265" r:id="rId13"/>
    <p:sldId id="257" r:id="rId14"/>
    <p:sldId id="279" r:id="rId15"/>
    <p:sldId id="258" r:id="rId16"/>
    <p:sldId id="259" r:id="rId17"/>
    <p:sldId id="262" r:id="rId18"/>
    <p:sldId id="260" r:id="rId19"/>
    <p:sldId id="261" r:id="rId20"/>
    <p:sldId id="277" r:id="rId21"/>
    <p:sldId id="271" r:id="rId22"/>
    <p:sldId id="263" r:id="rId23"/>
    <p:sldId id="264" r:id="rId24"/>
    <p:sldId id="278" r:id="rId25"/>
    <p:sldId id="280" r:id="rId26"/>
    <p:sldId id="283" r:id="rId27"/>
    <p:sldId id="284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9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72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9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2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9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7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2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7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7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5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2875-234F-4DEB-846E-8F8615EC4DD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0E4F-678E-4EAE-A24D-F1C17D06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81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bsef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channel/UCBX5er6E37_yWB3gCM32p3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etyforscience.org/blog/at-virtual-regeneron-isef-educators-shared-top-tips-for-researching-at-home/" TargetMode="External"/><Relationship Id="rId2" Type="http://schemas.openxmlformats.org/officeDocument/2006/relationships/hyperlink" Target="https://docs.google.com/document/d/1Ceu3OLYO3rcxIZpNIUNtW5eWUr3p3N9Zvoe9hpMCnUU/edit?usp=shar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zenscience.gov/catalo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.gov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.gov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cdc.gov/DataStatistic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tylervigen.com/spurious-correl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jmp.com/en_gb/statistics-knowledge-portal/what-is-correlation/correlation-vs-causation.html" TargetMode="Externa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www.sciencefriday.com/educational-resources/science-club-takeasampl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www.sciencefriday.com/articles/biomimicry-in-actio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sciencenewsforstudents.org/blog/eureka-lab/STS-2019-current-science-fair-projects-trends?utm_source=&amp;utm_medium=&amp;utm_campaign=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s://www.societyforscience.org/research-at-hom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hyperlink" Target="http://cbsef.weebly.com/form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cisd.net/UserFiles/Servers/Server_645402/File/Departments/Curriculum/Science/topic-selection-approval-form.pdf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s://drive.google.com/file/d/1HpWQhHopBiRzRjFqYZLR0bw8ZELVuuPQ/view?usp=sharin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ed.com/talks/suzanne_simard_how_trees_talk_to_each_other?utm_campaign=tedspread&amp;utm_medium=referral&amp;utm_source=tedcomsha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B2C7-3A8D-4B5E-B9EF-BA8FB80B0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808" y="1900324"/>
            <a:ext cx="9976383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What a great idea! </a:t>
            </a:r>
            <a:br>
              <a:rPr lang="en-US" dirty="0"/>
            </a:br>
            <a:br>
              <a:rPr lang="en-US" sz="3300" dirty="0"/>
            </a:br>
            <a:r>
              <a:rPr lang="en-US" sz="3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Strategies for Generating Science Fair Research Question 2.0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CA483-43FF-4014-BAA5-C5949327A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7808" y="4367491"/>
            <a:ext cx="9448800" cy="1180554"/>
          </a:xfrm>
        </p:spPr>
        <p:txBody>
          <a:bodyPr>
            <a:normAutofit/>
          </a:bodyPr>
          <a:lstStyle/>
          <a:p>
            <a:r>
              <a:rPr lang="en-US" dirty="0"/>
              <a:t>Alaina Garza, Clear Brook High School</a:t>
            </a:r>
          </a:p>
          <a:p>
            <a:r>
              <a:rPr lang="en-US" dirty="0"/>
              <a:t>Clear Creek ISD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http://cbsef.weebly.com/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96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BDA1-4594-4086-B27E-17A6683C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watching!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61EE6848-695E-42CF-91A6-AE8533FBD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8856" y="2193925"/>
            <a:ext cx="8274288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9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4391-24AA-411B-B39D-5F891FD9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13B35-0170-4458-B380-AFBF4314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98739-265B-48E1-A3C7-FE1DCA15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01" y="0"/>
            <a:ext cx="8898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2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A9A4-6373-4AF5-BB8A-BBD75907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Sound of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25C8-4334-42C7-8C1D-31F49EACB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92" y="2342713"/>
            <a:ext cx="3682773" cy="1910443"/>
          </a:xfrm>
        </p:spPr>
        <p:txBody>
          <a:bodyPr>
            <a:normAutofit/>
          </a:bodyPr>
          <a:lstStyle/>
          <a:p>
            <a:r>
              <a:rPr lang="en-US" sz="4000" dirty="0"/>
              <a:t>Less like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F1AD6-FB1C-4CAC-8607-75142E383E9B}"/>
              </a:ext>
            </a:extLst>
          </p:cNvPr>
          <p:cNvSpPr/>
          <p:nvPr/>
        </p:nvSpPr>
        <p:spPr>
          <a:xfrm rot="20357985">
            <a:off x="474170" y="2822699"/>
            <a:ext cx="6006893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Eureka!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A8B365-5765-4A58-AB7B-84B5487C1591}"/>
              </a:ext>
            </a:extLst>
          </p:cNvPr>
          <p:cNvSpPr txBox="1">
            <a:spLocks/>
          </p:cNvSpPr>
          <p:nvPr/>
        </p:nvSpPr>
        <p:spPr>
          <a:xfrm>
            <a:off x="7489493" y="2976039"/>
            <a:ext cx="3682773" cy="191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More like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29F8D-E114-4F87-B747-6142F77656BB}"/>
              </a:ext>
            </a:extLst>
          </p:cNvPr>
          <p:cNvSpPr/>
          <p:nvPr/>
        </p:nvSpPr>
        <p:spPr>
          <a:xfrm>
            <a:off x="5832541" y="3763098"/>
            <a:ext cx="600689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Hmm, that’s interesting</a:t>
            </a:r>
          </a:p>
        </p:txBody>
      </p:sp>
    </p:spTree>
    <p:extLst>
      <p:ext uri="{BB962C8B-B14F-4D97-AF65-F5344CB8AC3E}">
        <p14:creationId xmlns:p14="http://schemas.microsoft.com/office/powerpoint/2010/main" val="27795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2E5-508F-42FD-8C36-089680B1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of 2020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D124BB-F850-43D0-9BA0-EC02BFCA46F7}"/>
              </a:ext>
            </a:extLst>
          </p:cNvPr>
          <p:cNvGrpSpPr/>
          <p:nvPr/>
        </p:nvGrpSpPr>
        <p:grpSpPr>
          <a:xfrm>
            <a:off x="725531" y="2563581"/>
            <a:ext cx="3206250" cy="3285001"/>
            <a:chOff x="725531" y="2563581"/>
            <a:chExt cx="3206250" cy="3285001"/>
          </a:xfrm>
        </p:grpSpPr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D63186B1-FBF9-4C2C-983E-F0DED7CC4701}"/>
                </a:ext>
              </a:extLst>
            </p:cNvPr>
            <p:cNvSpPr/>
            <p:nvPr/>
          </p:nvSpPr>
          <p:spPr>
            <a:xfrm>
              <a:off x="1350749" y="2563581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7" name="Rectangle 6" descr="House">
              <a:extLst>
                <a:ext uri="{FF2B5EF4-FFF2-40B4-BE49-F238E27FC236}">
                  <a16:creationId xmlns:a16="http://schemas.microsoft.com/office/drawing/2014/main" id="{EE0E775E-0646-4A6D-9F0A-2E072411D28B}"/>
                </a:ext>
              </a:extLst>
            </p:cNvPr>
            <p:cNvSpPr/>
            <p:nvPr/>
          </p:nvSpPr>
          <p:spPr>
            <a:xfrm>
              <a:off x="1767562" y="2980394"/>
              <a:ext cx="1122187" cy="1122187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B4CE1D-379B-49D7-B2BB-5E569B4976AC}"/>
                </a:ext>
              </a:extLst>
            </p:cNvPr>
            <p:cNvSpPr/>
            <p:nvPr/>
          </p:nvSpPr>
          <p:spPr>
            <a:xfrm>
              <a:off x="725531" y="5128582"/>
              <a:ext cx="3206250" cy="720000"/>
            </a:xfrm>
            <a:custGeom>
              <a:avLst/>
              <a:gdLst>
                <a:gd name="connsiteX0" fmla="*/ 0 w 3206250"/>
                <a:gd name="connsiteY0" fmla="*/ 0 h 720000"/>
                <a:gd name="connsiteX1" fmla="*/ 3206250 w 3206250"/>
                <a:gd name="connsiteY1" fmla="*/ 0 h 720000"/>
                <a:gd name="connsiteX2" fmla="*/ 3206250 w 3206250"/>
                <a:gd name="connsiteY2" fmla="*/ 720000 h 720000"/>
                <a:gd name="connsiteX3" fmla="*/ 0 w 3206250"/>
                <a:gd name="connsiteY3" fmla="*/ 720000 h 720000"/>
                <a:gd name="connsiteX4" fmla="*/ 0 w 32062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250" h="720000">
                  <a:moveTo>
                    <a:pt x="0" y="0"/>
                  </a:moveTo>
                  <a:lnTo>
                    <a:pt x="3206250" y="0"/>
                  </a:lnTo>
                  <a:lnTo>
                    <a:pt x="32062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500" kern="1200" dirty="0"/>
                <a:t>Staying Home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06ABD3-6497-4333-81CA-6C8B94E36A74}"/>
              </a:ext>
            </a:extLst>
          </p:cNvPr>
          <p:cNvGrpSpPr/>
          <p:nvPr/>
        </p:nvGrpSpPr>
        <p:grpSpPr>
          <a:xfrm>
            <a:off x="4492875" y="2563581"/>
            <a:ext cx="3206250" cy="3285001"/>
            <a:chOff x="4492875" y="2563581"/>
            <a:chExt cx="3206250" cy="3285001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5102EB93-C2FF-4A10-A25B-83BF675FE2AD}"/>
                </a:ext>
              </a:extLst>
            </p:cNvPr>
            <p:cNvSpPr/>
            <p:nvPr/>
          </p:nvSpPr>
          <p:spPr>
            <a:xfrm>
              <a:off x="5118093" y="2563581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0" name="Rectangle 9" descr="Flask">
              <a:extLst>
                <a:ext uri="{FF2B5EF4-FFF2-40B4-BE49-F238E27FC236}">
                  <a16:creationId xmlns:a16="http://schemas.microsoft.com/office/drawing/2014/main" id="{C6A56B16-1295-479E-A857-902B6F3C9C1E}"/>
                </a:ext>
              </a:extLst>
            </p:cNvPr>
            <p:cNvSpPr/>
            <p:nvPr/>
          </p:nvSpPr>
          <p:spPr>
            <a:xfrm>
              <a:off x="5534906" y="2980394"/>
              <a:ext cx="1122187" cy="112218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0F4422-5675-42A1-A63E-FCD0BD41A8E3}"/>
                </a:ext>
              </a:extLst>
            </p:cNvPr>
            <p:cNvSpPr/>
            <p:nvPr/>
          </p:nvSpPr>
          <p:spPr>
            <a:xfrm>
              <a:off x="4492875" y="5128582"/>
              <a:ext cx="3206250" cy="720000"/>
            </a:xfrm>
            <a:custGeom>
              <a:avLst/>
              <a:gdLst>
                <a:gd name="connsiteX0" fmla="*/ 0 w 3206250"/>
                <a:gd name="connsiteY0" fmla="*/ 0 h 720000"/>
                <a:gd name="connsiteX1" fmla="*/ 3206250 w 3206250"/>
                <a:gd name="connsiteY1" fmla="*/ 0 h 720000"/>
                <a:gd name="connsiteX2" fmla="*/ 3206250 w 3206250"/>
                <a:gd name="connsiteY2" fmla="*/ 720000 h 720000"/>
                <a:gd name="connsiteX3" fmla="*/ 0 w 3206250"/>
                <a:gd name="connsiteY3" fmla="*/ 720000 h 720000"/>
                <a:gd name="connsiteX4" fmla="*/ 0 w 32062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250" h="720000">
                  <a:moveTo>
                    <a:pt x="0" y="0"/>
                  </a:moveTo>
                  <a:lnTo>
                    <a:pt x="3206250" y="0"/>
                  </a:lnTo>
                  <a:lnTo>
                    <a:pt x="32062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500" kern="1200"/>
                <a:t>Lab Access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F6BF8C-DC6F-4637-B36C-48522B1F19DE}"/>
              </a:ext>
            </a:extLst>
          </p:cNvPr>
          <p:cNvGrpSpPr/>
          <p:nvPr/>
        </p:nvGrpSpPr>
        <p:grpSpPr>
          <a:xfrm>
            <a:off x="8260218" y="2563581"/>
            <a:ext cx="3206250" cy="3285001"/>
            <a:chOff x="8260218" y="2563581"/>
            <a:chExt cx="3206250" cy="3285001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C3620D1B-86C8-4A29-B45F-7D222C268FFD}"/>
                </a:ext>
              </a:extLst>
            </p:cNvPr>
            <p:cNvSpPr/>
            <p:nvPr/>
          </p:nvSpPr>
          <p:spPr>
            <a:xfrm>
              <a:off x="8885437" y="2563581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3" name="Rectangle 12" descr="Teacher">
              <a:extLst>
                <a:ext uri="{FF2B5EF4-FFF2-40B4-BE49-F238E27FC236}">
                  <a16:creationId xmlns:a16="http://schemas.microsoft.com/office/drawing/2014/main" id="{43F06044-1CA3-48FB-81BE-86A24FBFE15D}"/>
                </a:ext>
              </a:extLst>
            </p:cNvPr>
            <p:cNvSpPr/>
            <p:nvPr/>
          </p:nvSpPr>
          <p:spPr>
            <a:xfrm>
              <a:off x="9302250" y="2980394"/>
              <a:ext cx="1122187" cy="112218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F0A3475-62DC-429B-8192-1F9740787769}"/>
                </a:ext>
              </a:extLst>
            </p:cNvPr>
            <p:cNvSpPr/>
            <p:nvPr/>
          </p:nvSpPr>
          <p:spPr>
            <a:xfrm>
              <a:off x="8260218" y="5128582"/>
              <a:ext cx="3206250" cy="720000"/>
            </a:xfrm>
            <a:custGeom>
              <a:avLst/>
              <a:gdLst>
                <a:gd name="connsiteX0" fmla="*/ 0 w 3206250"/>
                <a:gd name="connsiteY0" fmla="*/ 0 h 720000"/>
                <a:gd name="connsiteX1" fmla="*/ 3206250 w 3206250"/>
                <a:gd name="connsiteY1" fmla="*/ 0 h 720000"/>
                <a:gd name="connsiteX2" fmla="*/ 3206250 w 3206250"/>
                <a:gd name="connsiteY2" fmla="*/ 720000 h 720000"/>
                <a:gd name="connsiteX3" fmla="*/ 0 w 3206250"/>
                <a:gd name="connsiteY3" fmla="*/ 720000 h 720000"/>
                <a:gd name="connsiteX4" fmla="*/ 0 w 32062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250" h="720000">
                  <a:moveTo>
                    <a:pt x="0" y="0"/>
                  </a:moveTo>
                  <a:lnTo>
                    <a:pt x="3206250" y="0"/>
                  </a:lnTo>
                  <a:lnTo>
                    <a:pt x="32062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500" kern="1200"/>
                <a:t>Virtual Presentations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8DD7-731F-45E7-83CF-56D68877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from </a:t>
            </a:r>
            <a:r>
              <a:rPr lang="en-US" dirty="0" err="1"/>
              <a:t>isef</a:t>
            </a:r>
            <a:r>
              <a:rPr lang="en-US" dirty="0"/>
              <a:t> (</a:t>
            </a:r>
            <a:r>
              <a:rPr lang="en-US" dirty="0" err="1"/>
              <a:t>ssp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CE7D9-B27B-4EF9-8527-9269E3001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Choose appropriate model organisms.</a:t>
            </a:r>
          </a:p>
          <a:p>
            <a:r>
              <a:rPr lang="en-US" dirty="0"/>
              <a:t>Use simple and available technology.</a:t>
            </a:r>
          </a:p>
          <a:p>
            <a:r>
              <a:rPr lang="en-US" dirty="0"/>
              <a:t>Obtain quantitative data and use statistical analysis.</a:t>
            </a:r>
          </a:p>
          <a:p>
            <a:pPr lvl="1"/>
            <a:r>
              <a:rPr lang="en-US" sz="1600" dirty="0">
                <a:hlinkClick r:id="rId2"/>
              </a:rPr>
              <a:t>https://docs.google.com/document/d/1Ceu3OLYO3rcxIZpNIUNtW5eWUr3p3N9Zvoe9hpMCnUU/edit?usp=sharing</a:t>
            </a:r>
            <a:r>
              <a:rPr lang="en-US" sz="1600" dirty="0"/>
              <a:t> </a:t>
            </a:r>
          </a:p>
          <a:p>
            <a:r>
              <a:rPr lang="en-US" dirty="0"/>
              <a:t>Follow your interests, use local resources and ask good questions.</a:t>
            </a:r>
          </a:p>
          <a:p>
            <a:r>
              <a:rPr lang="en-US" dirty="0"/>
              <a:t>Have a global perspective. </a:t>
            </a:r>
          </a:p>
          <a:p>
            <a:r>
              <a:rPr lang="en-US" dirty="0"/>
              <a:t>Be a good record keeper.</a:t>
            </a:r>
          </a:p>
          <a:p>
            <a:r>
              <a:rPr lang="en-US" dirty="0"/>
              <a:t>Reach out to experts.</a:t>
            </a:r>
          </a:p>
          <a:p>
            <a:endParaRPr lang="en-US" dirty="0"/>
          </a:p>
          <a:p>
            <a:r>
              <a:rPr lang="en-US" sz="1400" dirty="0">
                <a:hlinkClick r:id="rId3"/>
              </a:rPr>
              <a:t>https://www.societyforscience.org/blog/at-virtual-regeneron-isef-educators-shared-top-tips-for-researching-at-home/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7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78F23-9B80-416E-82FB-CAB5957A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/>
              <a:t>How can I help my students?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F4F98-A848-450D-B467-8B23A25F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sz="2800" dirty="0"/>
              <a:t>Post a List of available resources such as: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Equipment they can check out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Mentors/teachers who are willing to help, as well as what their expertise is.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Locations to find available data.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92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75364A7E-ABE8-480B-8579-9E7834799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90" y="883020"/>
            <a:ext cx="565996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5DC04-24F4-40C7-9CBC-5D056FD7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884" y="143066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 err="1"/>
              <a:t>iNaturalist</a:t>
            </a:r>
            <a:endParaRPr lang="en-US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FA0E799C-D1D2-46E3-9BAD-C4A617FCC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92" y="2063099"/>
            <a:ext cx="2428016" cy="4199810"/>
          </a:xfrm>
        </p:spPr>
      </p:pic>
    </p:spTree>
    <p:extLst>
      <p:ext uri="{BB962C8B-B14F-4D97-AF65-F5344CB8AC3E}">
        <p14:creationId xmlns:p14="http://schemas.microsoft.com/office/powerpoint/2010/main" val="1721332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937A53-B8BA-42A0-BA38-6A475431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21" y="2695914"/>
            <a:ext cx="3306744" cy="1293028"/>
          </a:xfrm>
        </p:spPr>
        <p:txBody>
          <a:bodyPr>
            <a:normAutofit/>
          </a:bodyPr>
          <a:lstStyle/>
          <a:p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Citizenscience.gov</a:t>
            </a:r>
            <a:endParaRPr lang="en-US" sz="2200" dirty="0"/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90437-1319-4157-AB98-4906A2298B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95" r="24277" b="2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8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EC376C-20D6-4893-A633-2493CFFE1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882" y="1238429"/>
            <a:ext cx="10729812" cy="5213742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5763F198-CAD1-45C4-9753-76C2A633375E}"/>
              </a:ext>
            </a:extLst>
          </p:cNvPr>
          <p:cNvSpPr txBox="1"/>
          <p:nvPr/>
        </p:nvSpPr>
        <p:spPr>
          <a:xfrm>
            <a:off x="7188485" y="400692"/>
            <a:ext cx="5003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069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5CCA5A-AC3C-4761-9A49-8B1904754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6" y="1238429"/>
            <a:ext cx="10729812" cy="5220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1A6D83-EDC4-4ED7-B5F7-C356ED429BA4}"/>
              </a:ext>
            </a:extLst>
          </p:cNvPr>
          <p:cNvSpPr txBox="1"/>
          <p:nvPr/>
        </p:nvSpPr>
        <p:spPr>
          <a:xfrm>
            <a:off x="7188485" y="400692"/>
            <a:ext cx="5003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920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0631-33D4-4DBF-898E-9C00EA68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82" y="1712166"/>
            <a:ext cx="3687417" cy="3148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</a:rPr>
              <a:t>In the chat: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Post two GIFs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one of a topic that you really enjoy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one of a topic that you know a lot about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FEE40-0F3D-4757-A494-B649895C2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75" y="890031"/>
            <a:ext cx="6269058" cy="50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5644-8B47-49D1-B9A9-A68720E8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777" y="189020"/>
            <a:ext cx="8610600" cy="1293028"/>
          </a:xfrm>
        </p:spPr>
        <p:txBody>
          <a:bodyPr/>
          <a:lstStyle/>
          <a:p>
            <a:r>
              <a:rPr lang="en-US" dirty="0" err="1"/>
              <a:t>Cdc</a:t>
            </a:r>
            <a:r>
              <a:rPr lang="en-US" dirty="0"/>
              <a:t> data and statistics</a:t>
            </a: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79A4B67C-C99C-41DB-BCB0-4511AD48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589" y="1181528"/>
            <a:ext cx="11266821" cy="53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6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2132-9E8E-4358-A097-D82B8A73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067" y="404777"/>
            <a:ext cx="8610600" cy="1293028"/>
          </a:xfrm>
        </p:spPr>
        <p:txBody>
          <a:bodyPr/>
          <a:lstStyle/>
          <a:p>
            <a:r>
              <a:rPr lang="en-US" dirty="0"/>
              <a:t>Beware of </a:t>
            </a:r>
            <a:br>
              <a:rPr lang="en-US" dirty="0"/>
            </a:br>
            <a:r>
              <a:rPr lang="en-US" dirty="0"/>
              <a:t>spurious correlations</a:t>
            </a: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1396D567-A74F-40B6-A337-CA7104DD2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3012" y="1922907"/>
            <a:ext cx="8221590" cy="4024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BC5FF-36CF-4C34-AA46-C747E6D07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8" y="2046197"/>
            <a:ext cx="3799190" cy="2076177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F023167A-52C3-4B2E-AAA4-E74D967E8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72" y="5251895"/>
            <a:ext cx="77152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E6A31-1AE2-479D-A93D-1ED9716D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Science Friday Sampling Activity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F6647378-F970-404E-A47B-68230C26B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95" y="1555245"/>
            <a:ext cx="7077749" cy="341501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6755F-A995-460B-A2A8-E1B46B5BA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5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6CA7DA-9461-4F7E-86C4-42FE12CB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1" y="846319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Biomimicry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543309E3-6819-4C18-AE7B-1996FF8EC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225" y="2084914"/>
            <a:ext cx="8048654" cy="37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E68D-7D6A-4417-8D47-E89B4224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63681"/>
            <a:ext cx="8610600" cy="1293028"/>
          </a:xfrm>
        </p:spPr>
        <p:txBody>
          <a:bodyPr/>
          <a:lstStyle/>
          <a:p>
            <a:r>
              <a:rPr lang="en-US" dirty="0"/>
              <a:t>What is trendy in today’s science fair projects</a:t>
            </a: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85D3B33A-3719-49FE-B47E-FE85C5EDE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2653" y="1524535"/>
            <a:ext cx="6978730" cy="533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42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social media pos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28A7F7A3-2FBF-4195-AB91-5732308C29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l="11678" t="9091" r="131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C4F27-4984-404E-AF0F-82B692F1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14139"/>
            <a:ext cx="94488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Resources from ssp</a:t>
            </a:r>
          </a:p>
        </p:txBody>
      </p:sp>
    </p:spTree>
    <p:extLst>
      <p:ext uri="{BB962C8B-B14F-4D97-AF65-F5344CB8AC3E}">
        <p14:creationId xmlns:p14="http://schemas.microsoft.com/office/powerpoint/2010/main" val="2448696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9C7F-A9D1-470C-8661-5C0A474E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approval forms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89AB3C8D-4AB4-442D-8065-9815B9E2E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413" y="1811699"/>
            <a:ext cx="5940603" cy="1595434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2D595132-B738-4CBC-BBD5-DAABD9A76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525" y="2609416"/>
            <a:ext cx="4814748" cy="2903895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0670821B-7BC7-4CF4-A719-19D01001D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45" y="3550880"/>
            <a:ext cx="3728198" cy="33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26BE-C9A8-44C0-BC84-03F7CA01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for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294FD-4F21-491B-A346-3BF5DAF2E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F2F2B-F629-4161-8B6D-8AD926A31B36}"/>
              </a:ext>
            </a:extLst>
          </p:cNvPr>
          <p:cNvSpPr/>
          <p:nvPr/>
        </p:nvSpPr>
        <p:spPr>
          <a:xfrm>
            <a:off x="2784837" y="2967335"/>
            <a:ext cx="66223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9812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1DBFBD-5FA2-470E-B0DF-E23F8772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Questions?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9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1B40-1965-43FE-9356-E757ADB3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1E830-716F-4D1B-A652-EAEFFBC47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4891B-1C30-47B0-B694-E77A8E15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557"/>
            <a:ext cx="12192000" cy="518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2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51A4-A415-42F0-A29E-9DA1C8B7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4C9E590-4D4A-483F-8F85-9F51E5374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99" y="1413457"/>
            <a:ext cx="8305178" cy="507025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0FCF4F-FB7F-40E4-87BF-548455581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9"/>
    </mc:Choice>
    <mc:Fallback xmlns="">
      <p:transition spd="slow" advTm="67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12DE0-10ED-4472-98A2-D593B473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en-US" sz="3600" dirty="0"/>
              <a:t>Free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98C6-9D43-4402-AB08-2BBF80E1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825" y="987287"/>
            <a:ext cx="5755949" cy="469789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Ask yourself questions such as: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What do I know about the topic?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Is there a concern or problem within this topic?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How is this affecting the community (or other stakeholders)?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What resources do I have that I could use to contribute?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Who do I need to talk to or where can I look for more information?</a:t>
            </a:r>
          </a:p>
        </p:txBody>
      </p:sp>
    </p:spTree>
    <p:extLst>
      <p:ext uri="{BB962C8B-B14F-4D97-AF65-F5344CB8AC3E}">
        <p14:creationId xmlns:p14="http://schemas.microsoft.com/office/powerpoint/2010/main" val="203657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4AA1-27DE-4BC9-881D-0245258E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447E7-E143-448F-A1EC-8351E448C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93BDD-4F6A-4D49-91C0-63BD314D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503"/>
            <a:ext cx="12192000" cy="61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1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8418-C6FA-410C-A580-9CCF87E1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7D8420-A856-4858-A7C1-DFE1A083F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81" y="636999"/>
            <a:ext cx="11866038" cy="59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1537D-30DC-4C39-967D-2B14E0EF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Words to research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FD8478-A9E0-4CBF-9A4F-3E9C50339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6" b="3"/>
          <a:stretch/>
        </p:blipFill>
        <p:spPr>
          <a:xfrm>
            <a:off x="643468" y="1368145"/>
            <a:ext cx="5475672" cy="41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9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0779-AC25-4A3B-9E17-A801A083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1532"/>
            <a:ext cx="11506200" cy="1293028"/>
          </a:xfrm>
        </p:spPr>
        <p:txBody>
          <a:bodyPr/>
          <a:lstStyle/>
          <a:p>
            <a:r>
              <a:rPr lang="en-US" dirty="0"/>
              <a:t>Start reading, listening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D62A38-E173-4018-9717-2A003C696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95" y="2344836"/>
            <a:ext cx="1905000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21A7D7-87AE-4DE8-BC30-90A6AEEDB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95" y="4381446"/>
            <a:ext cx="2143125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5F32CE-F4B5-4A5B-905D-681BF409E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599" y="4381447"/>
            <a:ext cx="2143124" cy="21431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DD0EB5-4E44-4D2D-88BB-E0CC248EF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633" y="3327351"/>
            <a:ext cx="2847975" cy="160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71BB01-1C39-4F01-903A-849CC1197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084" y="3234879"/>
            <a:ext cx="3028950" cy="15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831D1-EC89-439E-9F0A-688D279F0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2782" y="1824981"/>
            <a:ext cx="1779477" cy="1779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DC73C-4160-40DC-ACBF-9B76239F4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648" y="2082696"/>
            <a:ext cx="3409950" cy="134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F3FFCE-95A9-49B5-AD87-449E2439E1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9474" y="4884905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341DAC-F2BC-44BF-BB5B-2AE29613D9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0108" y="4558512"/>
            <a:ext cx="2219325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51497-2E7C-44E7-B807-97A739CA27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6495" y="4718110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5A4A4-5E8D-43B6-B7ED-6C77288C7A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8236" y="208269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329</Words>
  <Application>Microsoft Office PowerPoint</Application>
  <PresentationFormat>Widescreen</PresentationFormat>
  <Paragraphs>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Vapor Trail</vt:lpstr>
      <vt:lpstr>What a great idea!   Strategies for Generating Science Fair Research Question 2.0 </vt:lpstr>
      <vt:lpstr>PowerPoint Presentation</vt:lpstr>
      <vt:lpstr>PowerPoint Presentation</vt:lpstr>
      <vt:lpstr>PowerPoint Presentation</vt:lpstr>
      <vt:lpstr>Free Write</vt:lpstr>
      <vt:lpstr>PowerPoint Presentation</vt:lpstr>
      <vt:lpstr>PowerPoint Presentation</vt:lpstr>
      <vt:lpstr>Words to research</vt:lpstr>
      <vt:lpstr>Start reading, listening</vt:lpstr>
      <vt:lpstr>And watching!</vt:lpstr>
      <vt:lpstr>PowerPoint Presentation</vt:lpstr>
      <vt:lpstr>The Sound of discovery</vt:lpstr>
      <vt:lpstr>Challenges of 2020</vt:lpstr>
      <vt:lpstr>Tips from isef (ssp)</vt:lpstr>
      <vt:lpstr>How can I help my students?</vt:lpstr>
      <vt:lpstr>iNaturalist</vt:lpstr>
      <vt:lpstr>Citizenscience.gov</vt:lpstr>
      <vt:lpstr>PowerPoint Presentation</vt:lpstr>
      <vt:lpstr>PowerPoint Presentation</vt:lpstr>
      <vt:lpstr>Cdc data and statistics</vt:lpstr>
      <vt:lpstr>Beware of  spurious correlations</vt:lpstr>
      <vt:lpstr>Science Friday Sampling Activity</vt:lpstr>
      <vt:lpstr>Biomimicry</vt:lpstr>
      <vt:lpstr>What is trendy in today’s science fair projects</vt:lpstr>
      <vt:lpstr>Resources from ssp</vt:lpstr>
      <vt:lpstr>Topic approval forms</vt:lpstr>
      <vt:lpstr>Theme for 2020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 a great idea!   Strategies for Generating Science Fair Research Question 2.0 </dc:title>
  <dc:creator>Garza, Alaina</dc:creator>
  <cp:lastModifiedBy>Garza, Alaina</cp:lastModifiedBy>
  <cp:revision>10</cp:revision>
  <dcterms:created xsi:type="dcterms:W3CDTF">2020-09-12T05:18:01Z</dcterms:created>
  <dcterms:modified xsi:type="dcterms:W3CDTF">2020-09-18T20:25:26Z</dcterms:modified>
</cp:coreProperties>
</file>